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7562850" cy="10442575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8000"/>
    <a:srgbClr val="006100"/>
    <a:srgbClr val="356902"/>
    <a:srgbClr val="005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8011" autoAdjust="0"/>
  </p:normalViewPr>
  <p:slideViewPr>
    <p:cSldViewPr snapToGrid="0" snapToObjects="1">
      <p:cViewPr>
        <p:scale>
          <a:sx n="150" d="100"/>
          <a:sy n="150" d="100"/>
        </p:scale>
        <p:origin x="-760" y="1872"/>
      </p:cViewPr>
      <p:guideLst>
        <p:guide orient="horz" pos="3289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67214" y="3243967"/>
            <a:ext cx="6428423" cy="2238385"/>
          </a:xfrm>
        </p:spPr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34428" y="5917459"/>
            <a:ext cx="5293995" cy="26686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7049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12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5483066" y="418188"/>
            <a:ext cx="1701641" cy="8910030"/>
          </a:xfrm>
        </p:spPr>
        <p:txBody>
          <a:bodyPr vert="eaVert"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78143" y="418188"/>
            <a:ext cx="4978876" cy="8910030"/>
          </a:xfrm>
        </p:spPr>
        <p:txBody>
          <a:bodyPr vert="eaVert"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720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6990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97413" y="6710322"/>
            <a:ext cx="6428423" cy="207401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97413" y="4426009"/>
            <a:ext cx="6428423" cy="228431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7054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78142" y="2436601"/>
            <a:ext cx="3340259" cy="6891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844449" y="2436601"/>
            <a:ext cx="3340259" cy="6891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594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337494"/>
            <a:ext cx="3341572" cy="9741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8143" y="3311650"/>
            <a:ext cx="3341572" cy="6016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841823" y="2337494"/>
            <a:ext cx="3342885" cy="9741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841823" y="3311650"/>
            <a:ext cx="3342885" cy="60165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7355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00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04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8143" y="415769"/>
            <a:ext cx="2488126" cy="176943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956864" y="415770"/>
            <a:ext cx="4227843" cy="891244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78143" y="2185206"/>
            <a:ext cx="2488126" cy="7143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490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82372" y="7309802"/>
            <a:ext cx="4537710" cy="86296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482372" y="933063"/>
            <a:ext cx="4537710" cy="62655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482372" y="8172766"/>
            <a:ext cx="4537710" cy="12255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799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78143" y="418187"/>
            <a:ext cx="6806565" cy="1740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78143" y="2436601"/>
            <a:ext cx="6806565" cy="6891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smtClean="0"/>
              <a:t>Mastertextformat bearbeiten</a:t>
            </a:r>
          </a:p>
          <a:p>
            <a:pPr lvl="1"/>
            <a:r>
              <a:rPr lang="de-CH" smtClean="0"/>
              <a:t>Zweite Ebene</a:t>
            </a:r>
          </a:p>
          <a:p>
            <a:pPr lvl="2"/>
            <a:r>
              <a:rPr lang="de-CH" smtClean="0"/>
              <a:t>Dritte Ebene</a:t>
            </a:r>
          </a:p>
          <a:p>
            <a:pPr lvl="3"/>
            <a:r>
              <a:rPr lang="de-CH" smtClean="0"/>
              <a:t>Vierte Ebene</a:t>
            </a:r>
          </a:p>
          <a:p>
            <a:pPr lvl="4"/>
            <a:r>
              <a:rPr lang="de-CH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78143" y="9678721"/>
            <a:ext cx="1764665" cy="555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C0184-F1AB-4645-95E0-734372FEFECB}" type="datetimeFigureOut">
              <a:rPr lang="de-DE" smtClean="0"/>
              <a:t>16.04.15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83974" y="9678721"/>
            <a:ext cx="2394903" cy="555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420043" y="9678721"/>
            <a:ext cx="1764665" cy="555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9A414-DFFA-FC41-BF35-E0C7338E9C1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19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ukibu.ch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 descr="GESCHICHTENBAUM JUKIBU LOGO 14.08.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18" y="296107"/>
            <a:ext cx="3108540" cy="2336061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984240" y="10118750"/>
            <a:ext cx="13645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/>
              <a:t>01.03.2015  </a:t>
            </a:r>
            <a:r>
              <a:rPr lang="de-DE" sz="900" i="1" dirty="0" smtClean="0"/>
              <a:t>/ Nelly Stark</a:t>
            </a:r>
            <a:endParaRPr lang="de-DE" sz="900" i="1" dirty="0"/>
          </a:p>
        </p:txBody>
      </p:sp>
      <p:sp>
        <p:nvSpPr>
          <p:cNvPr id="15" name="Textfeld 14"/>
          <p:cNvSpPr txBox="1"/>
          <p:nvPr/>
        </p:nvSpPr>
        <p:spPr>
          <a:xfrm>
            <a:off x="192878" y="9392491"/>
            <a:ext cx="7220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JUKIBU, Trägerin des 11. „Basler Preis für Integration“ und des „</a:t>
            </a:r>
            <a:r>
              <a:rPr lang="de-DE" sz="1000" b="1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Schappo</a:t>
            </a:r>
            <a:r>
              <a:rPr lang="de-DE" sz="10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Preis für Engagement im Alltag 2012</a:t>
            </a:r>
            <a:endParaRPr lang="de-DE" sz="10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2641601" y="8295654"/>
            <a:ext cx="4737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2075" algn="l"/>
              </a:tabLst>
            </a:pPr>
            <a:r>
              <a:rPr lang="ca-ES" sz="2400" b="1" dirty="0" err="1" smtClean="0"/>
              <a:t>Mittwoch</a:t>
            </a:r>
            <a:r>
              <a:rPr lang="ca-ES" sz="2400" b="1" dirty="0"/>
              <a:t>, 22. </a:t>
            </a:r>
            <a:r>
              <a:rPr lang="ca-ES" sz="2400" b="1" dirty="0" err="1"/>
              <a:t>April</a:t>
            </a:r>
            <a:r>
              <a:rPr lang="ca-ES" sz="2400" b="1" dirty="0"/>
              <a:t> 2015, </a:t>
            </a:r>
            <a:r>
              <a:rPr lang="ca-ES" sz="2400" b="1" dirty="0" smtClean="0"/>
              <a:t>15</a:t>
            </a:r>
            <a:r>
              <a:rPr lang="ca-ES" sz="2400" b="1" dirty="0"/>
              <a:t>:30 </a:t>
            </a:r>
            <a:r>
              <a:rPr lang="ca-ES" sz="2400" b="1" dirty="0" err="1"/>
              <a:t>Uhr</a:t>
            </a:r>
            <a:r>
              <a:rPr lang="ca-ES" sz="2400" b="1" dirty="0"/>
              <a:t> </a:t>
            </a:r>
            <a:r>
              <a:rPr lang="de-DE" sz="2400" b="1" dirty="0" smtClean="0">
                <a:solidFill>
                  <a:srgbClr val="008000"/>
                </a:solidFill>
              </a:rPr>
              <a:t> </a:t>
            </a:r>
            <a:endParaRPr lang="de-DE" sz="2400" b="1" dirty="0" smtClean="0">
              <a:solidFill>
                <a:srgbClr val="008000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677183" y="1819850"/>
            <a:ext cx="3601357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a-ES" sz="2400" b="1" dirty="0"/>
              <a:t>Català i </a:t>
            </a:r>
            <a:r>
              <a:rPr lang="ca-ES" sz="2400" b="1" dirty="0" smtClean="0"/>
              <a:t>alemany</a:t>
            </a:r>
          </a:p>
          <a:p>
            <a:pPr algn="r"/>
            <a:r>
              <a:rPr lang="de-DE" sz="500" dirty="0" smtClean="0"/>
              <a:t> </a:t>
            </a:r>
            <a:r>
              <a:rPr lang="de-CH" sz="500" b="1" dirty="0" smtClean="0">
                <a:solidFill>
                  <a:srgbClr val="0000FF"/>
                </a:solidFill>
              </a:rPr>
              <a:t> </a:t>
            </a:r>
            <a:endParaRPr lang="de-DE" sz="500" dirty="0" smtClean="0">
              <a:solidFill>
                <a:srgbClr val="0000FF"/>
              </a:solidFill>
            </a:endParaRPr>
          </a:p>
          <a:p>
            <a:pPr algn="r"/>
            <a:r>
              <a:rPr lang="ca-ES" sz="2400" b="1" dirty="0" err="1"/>
              <a:t>Katalanisch</a:t>
            </a:r>
            <a:r>
              <a:rPr lang="ca-ES" sz="2400" b="1" dirty="0"/>
              <a:t> </a:t>
            </a:r>
            <a:r>
              <a:rPr lang="ca-ES" sz="2400" b="1" dirty="0" err="1"/>
              <a:t>und</a:t>
            </a:r>
            <a:r>
              <a:rPr lang="ca-ES" sz="2400" b="1" dirty="0"/>
              <a:t> </a:t>
            </a:r>
            <a:r>
              <a:rPr lang="ca-ES" sz="2400" b="1" dirty="0" err="1" smtClean="0"/>
              <a:t>Deutsch</a:t>
            </a:r>
            <a:endParaRPr lang="de-DE" sz="2400" b="1" dirty="0">
              <a:solidFill>
                <a:srgbClr val="0000FF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25041" y="8897060"/>
            <a:ext cx="6953500" cy="5078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3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JUKIBU  INTERKULTURELLE  BIBLIOTHEK  FÜR KINDER  UND  JUGENDLICHE </a:t>
            </a:r>
          </a:p>
          <a:p>
            <a:pPr algn="ctr"/>
            <a:r>
              <a:rPr lang="de-DE" sz="13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Elsässerstrasse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7  </a:t>
            </a:r>
            <a:r>
              <a:rPr lang="de-DE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ea typeface="Wingdings"/>
                <a:cs typeface="Comic Sans MS"/>
                <a:sym typeface="Wingdings"/>
              </a:rPr>
              <a:t>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de-DE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4056 Basel </a:t>
            </a:r>
            <a:r>
              <a:rPr lang="de-DE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ea typeface="Wingdings"/>
                <a:cs typeface="Comic Sans MS"/>
                <a:sym typeface="Wingdings"/>
              </a:rPr>
              <a:t>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de-DE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  <a:hlinkClick r:id="rId3"/>
              </a:rPr>
              <a:t>www.jukibu.ch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</a:t>
            </a:r>
            <a:r>
              <a:rPr lang="de-DE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ea typeface="Wingdings"/>
                <a:cs typeface="Comic Sans MS"/>
                <a:sym typeface="Wingdings"/>
              </a:rPr>
              <a:t>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de-DE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de-DE" sz="1300" dirty="0" smtClean="0">
                <a:solidFill>
                  <a:srgbClr val="0000FF"/>
                </a:solidFill>
                <a:latin typeface="Comic Sans MS"/>
                <a:cs typeface="Comic Sans MS"/>
              </a:rPr>
              <a:t>    061 322 63 19     </a:t>
            </a:r>
            <a:endParaRPr lang="de-DE" sz="13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Bild 3" descr="LOGO Integration BS von Frau J. Div_A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76" y="9605352"/>
            <a:ext cx="2767704" cy="713753"/>
          </a:xfrm>
          <a:prstGeom prst="rect">
            <a:avLst/>
          </a:prstGeom>
        </p:spPr>
      </p:pic>
      <p:pic>
        <p:nvPicPr>
          <p:cNvPr id="2" name="Bild 1" descr="Logo_SID_Fachbereich_Integration 2015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71" y="9638712"/>
            <a:ext cx="1579178" cy="480038"/>
          </a:xfrm>
          <a:prstGeom prst="rect">
            <a:avLst/>
          </a:prstGeom>
        </p:spPr>
      </p:pic>
      <p:sp>
        <p:nvSpPr>
          <p:cNvPr id="18" name="Rechteck 17"/>
          <p:cNvSpPr/>
          <p:nvPr/>
        </p:nvSpPr>
        <p:spPr>
          <a:xfrm>
            <a:off x="243045" y="3132349"/>
            <a:ext cx="44051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“ La llegenda de Sant Jordi”  </a:t>
            </a:r>
            <a:endParaRPr lang="ca-ES" sz="2400" b="1" dirty="0" smtClean="0"/>
          </a:p>
          <a:p>
            <a:endParaRPr lang="ca-ES" sz="700" b="1" dirty="0" smtClean="0"/>
          </a:p>
          <a:p>
            <a:r>
              <a:rPr lang="ca-ES" sz="1400" b="1" dirty="0" smtClean="0"/>
              <a:t>Popular </a:t>
            </a:r>
            <a:r>
              <a:rPr lang="ca-ES" sz="1400" b="1" dirty="0"/>
              <a:t>català.</a:t>
            </a:r>
            <a:endParaRPr lang="de-DE" sz="1400" dirty="0"/>
          </a:p>
          <a:p>
            <a:r>
              <a:rPr lang="ca-ES" sz="1400" dirty="0"/>
              <a:t>Un drac afamat, un cavaller valent i una princesa en perill són els protagonistes de la nostra història . Dóna origen a la festiva Diada de Sant Jordi, dia dels enamorats a Catalunya.</a:t>
            </a:r>
            <a:endParaRPr lang="de-DE" sz="1400" dirty="0"/>
          </a:p>
          <a:p>
            <a:r>
              <a:rPr lang="ca-ES" sz="1400" b="1" dirty="0"/>
              <a:t>Narradors: Grup  “ l’ </a:t>
            </a:r>
            <a:r>
              <a:rPr lang="ca-ES" sz="1400" b="1" dirty="0" err="1"/>
              <a:t>Escoleta</a:t>
            </a:r>
            <a:r>
              <a:rPr lang="ca-ES" sz="1400" b="1" dirty="0"/>
              <a:t>”  del Centre Català de Basilea </a:t>
            </a:r>
            <a:r>
              <a:rPr lang="ca-ES" sz="1400" dirty="0"/>
              <a:t>( Marina A., Sandra I., Arnau A., </a:t>
            </a:r>
            <a:r>
              <a:rPr lang="ca-ES" sz="1400" dirty="0" err="1"/>
              <a:t>Tanja</a:t>
            </a:r>
            <a:r>
              <a:rPr lang="ca-ES" sz="1400" dirty="0"/>
              <a:t> I.,  </a:t>
            </a:r>
            <a:endParaRPr lang="ca-ES" sz="1400" dirty="0" smtClean="0"/>
          </a:p>
          <a:p>
            <a:r>
              <a:rPr lang="ca-ES" sz="1400" dirty="0" smtClean="0"/>
              <a:t>Marina </a:t>
            </a:r>
            <a:r>
              <a:rPr lang="ca-ES" sz="1400" dirty="0" err="1"/>
              <a:t>R</a:t>
            </a:r>
            <a:r>
              <a:rPr lang="ca-ES" sz="1400" dirty="0"/>
              <a:t>. i coordinació Marta </a:t>
            </a:r>
            <a:r>
              <a:rPr lang="ca-ES" sz="1400" dirty="0" err="1"/>
              <a:t>Moreso</a:t>
            </a:r>
            <a:r>
              <a:rPr lang="ca-ES" sz="1400" dirty="0"/>
              <a:t>.</a:t>
            </a:r>
            <a:r>
              <a:rPr lang="ca-ES" sz="1400" dirty="0" smtClean="0"/>
              <a:t>)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248838" y="6021678"/>
            <a:ext cx="709999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 smtClean="0"/>
              <a:t>“</a:t>
            </a:r>
            <a:r>
              <a:rPr lang="ca-ES" sz="2400" b="1" dirty="0"/>
              <a:t>Die </a:t>
            </a:r>
            <a:r>
              <a:rPr lang="ca-ES" sz="2400" b="1" dirty="0" err="1"/>
              <a:t>Legende</a:t>
            </a:r>
            <a:r>
              <a:rPr lang="ca-ES" sz="2400" b="1" dirty="0"/>
              <a:t> des </a:t>
            </a:r>
            <a:r>
              <a:rPr lang="ca-ES" sz="2400" b="1" dirty="0" err="1"/>
              <a:t>Heiligen</a:t>
            </a:r>
            <a:r>
              <a:rPr lang="ca-ES" sz="2400" b="1" dirty="0"/>
              <a:t> George</a:t>
            </a:r>
            <a:r>
              <a:rPr lang="ca-ES" sz="2400" b="1" dirty="0" smtClean="0"/>
              <a:t>”</a:t>
            </a:r>
          </a:p>
          <a:p>
            <a:endParaRPr lang="de-CH" sz="700" dirty="0" smtClean="0"/>
          </a:p>
          <a:p>
            <a:r>
              <a:rPr lang="de-CH" sz="1400" dirty="0" smtClean="0"/>
              <a:t>Eine </a:t>
            </a:r>
            <a:r>
              <a:rPr lang="de-CH" sz="1400" dirty="0"/>
              <a:t>volkstümliche Geschichte aus </a:t>
            </a:r>
            <a:r>
              <a:rPr lang="de-CH" sz="1400" dirty="0" smtClean="0"/>
              <a:t>Katalonien.</a:t>
            </a:r>
          </a:p>
          <a:p>
            <a:r>
              <a:rPr lang="de-CH" sz="1400" dirty="0"/>
              <a:t>Ein hungriger Drache, ein mutiger Ritter und eine Prinzessin in Gefahr sind die Hauptfiguren  unserer Geschichte. Diese Legende  ist der Ursprung   vom  Fest des Heiligen Georg, </a:t>
            </a:r>
            <a:r>
              <a:rPr lang="de-CH" sz="1400" dirty="0" smtClean="0"/>
              <a:t>Tag</a:t>
            </a:r>
            <a:endParaRPr lang="de-DE" sz="1400" dirty="0"/>
          </a:p>
          <a:p>
            <a:endParaRPr lang="ca-ES" sz="1400" b="1" dirty="0" smtClean="0"/>
          </a:p>
          <a:p>
            <a:endParaRPr lang="de-DE" sz="2400" b="1" dirty="0"/>
          </a:p>
        </p:txBody>
      </p:sp>
      <p:sp>
        <p:nvSpPr>
          <p:cNvPr id="3" name="Rechteck 2"/>
          <p:cNvSpPr/>
          <p:nvPr/>
        </p:nvSpPr>
        <p:spPr>
          <a:xfrm>
            <a:off x="216582" y="5341991"/>
            <a:ext cx="54283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400" b="1" dirty="0"/>
              <a:t>Dimecres 22 d’ abril de 2014 a les 15:30h</a:t>
            </a:r>
            <a:endParaRPr lang="de-DE" sz="2400" dirty="0"/>
          </a:p>
        </p:txBody>
      </p:sp>
      <p:pic>
        <p:nvPicPr>
          <p:cNvPr id="19" name="0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2" y="3005666"/>
            <a:ext cx="2588868" cy="2437429"/>
          </a:xfrm>
          <a:prstGeom prst="rect">
            <a:avLst/>
          </a:prstGeom>
        </p:spPr>
      </p:pic>
      <p:pic>
        <p:nvPicPr>
          <p:cNvPr id="20" name="0 Imagen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9" r="23385" b="9220"/>
          <a:stretch/>
        </p:blipFill>
        <p:spPr>
          <a:xfrm>
            <a:off x="325041" y="7213597"/>
            <a:ext cx="2231891" cy="146473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2565405" y="7128926"/>
            <a:ext cx="468206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400" dirty="0"/>
              <a:t>der Verliebten in </a:t>
            </a:r>
            <a:r>
              <a:rPr lang="es-ES" sz="1400" dirty="0" err="1"/>
              <a:t>Katalonien</a:t>
            </a:r>
            <a:r>
              <a:rPr lang="es-ES" sz="1400" dirty="0"/>
              <a:t>.</a:t>
            </a:r>
            <a:endParaRPr lang="de-DE" sz="1400" dirty="0"/>
          </a:p>
          <a:p>
            <a:r>
              <a:rPr lang="de-CH" sz="1400" dirty="0" smtClean="0"/>
              <a:t>Erzähler</a:t>
            </a:r>
            <a:r>
              <a:rPr lang="de-CH" sz="1400" dirty="0"/>
              <a:t>:   </a:t>
            </a:r>
            <a:r>
              <a:rPr lang="de-CH" sz="1400" b="1" dirty="0"/>
              <a:t>Die Gruppe “ </a:t>
            </a:r>
            <a:r>
              <a:rPr lang="de-CH" sz="1400" b="1" dirty="0" err="1"/>
              <a:t>l´Escoleta</a:t>
            </a:r>
            <a:r>
              <a:rPr lang="de-CH" sz="1400" b="1" dirty="0"/>
              <a:t>” des Katalanischen Vereins in Basel </a:t>
            </a:r>
            <a:endParaRPr lang="de-CH" sz="1400" dirty="0" smtClean="0"/>
          </a:p>
          <a:p>
            <a:r>
              <a:rPr lang="de-CH" sz="1400" dirty="0" smtClean="0"/>
              <a:t>( </a:t>
            </a:r>
            <a:r>
              <a:rPr lang="de-CH" sz="1400" dirty="0"/>
              <a:t>Marina A., Sandra I., </a:t>
            </a:r>
            <a:r>
              <a:rPr lang="de-CH" sz="1400" dirty="0" err="1"/>
              <a:t>Arnau</a:t>
            </a:r>
            <a:r>
              <a:rPr lang="de-CH" sz="1400" dirty="0"/>
              <a:t> A., Tanja I.,  </a:t>
            </a:r>
            <a:r>
              <a:rPr lang="de-CH" sz="1400" dirty="0" smtClean="0"/>
              <a:t>Marina </a:t>
            </a:r>
            <a:r>
              <a:rPr lang="de-CH" sz="1400" dirty="0"/>
              <a:t>R. und die Koordinatorin Marta </a:t>
            </a:r>
            <a:r>
              <a:rPr lang="de-CH" sz="1400" dirty="0" err="1"/>
              <a:t>Moreso</a:t>
            </a:r>
            <a:r>
              <a:rPr lang="de-CH" sz="1400" dirty="0"/>
              <a:t>).</a:t>
            </a:r>
            <a:r>
              <a:rPr lang="de-DE" sz="1400" dirty="0"/>
              <a:t> </a:t>
            </a:r>
          </a:p>
        </p:txBody>
      </p:sp>
      <p:sp>
        <p:nvSpPr>
          <p:cNvPr id="9" name="Rechteck 8"/>
          <p:cNvSpPr/>
          <p:nvPr/>
        </p:nvSpPr>
        <p:spPr>
          <a:xfrm>
            <a:off x="5016548" y="2632168"/>
            <a:ext cx="2186654" cy="307777"/>
          </a:xfrm>
          <a:prstGeom prst="rect">
            <a:avLst/>
          </a:prstGeom>
          <a:solidFill>
            <a:schemeClr val="tx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de-CH" sz="1400" b="1" dirty="0">
                <a:solidFill>
                  <a:schemeClr val="bg2">
                    <a:lumMod val="10000"/>
                  </a:schemeClr>
                </a:solidFill>
              </a:rPr>
              <a:t>EINTRITT FREI  /  KOLLEKTE</a:t>
            </a:r>
            <a:r>
              <a:rPr lang="de-DE" sz="1400" dirty="0">
                <a:solidFill>
                  <a:schemeClr val="bg2">
                    <a:lumMod val="1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9374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Benutzerdefiniert 1">
      <a:dk1>
        <a:srgbClr val="408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Macintosh PowerPoint</Application>
  <PresentationFormat>Benutzerdefiniert</PresentationFormat>
  <Paragraphs>23</Paragraphs>
  <Slides>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2" baseType="lpstr">
      <vt:lpstr>Office-Design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Nelly A. Stark</dc:creator>
  <cp:lastModifiedBy>Nelly A. Stark</cp:lastModifiedBy>
  <cp:revision>72</cp:revision>
  <cp:lastPrinted>2015-03-04T23:31:58Z</cp:lastPrinted>
  <dcterms:created xsi:type="dcterms:W3CDTF">2014-08-18T05:42:15Z</dcterms:created>
  <dcterms:modified xsi:type="dcterms:W3CDTF">2015-04-16T09:03:18Z</dcterms:modified>
</cp:coreProperties>
</file>